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20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4" r:id="rId19"/>
  </p:sldIdLst>
  <p:sldSz cx="9144000" cy="5143500" type="screen16x9"/>
  <p:notesSz cx="6858000" cy="9144000"/>
  <p:embeddedFontLst>
    <p:embeddedFont>
      <p:font typeface="IBM Plex Sans SemiBold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IBM Plex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9399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78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6350e27b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6350e27b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387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6350e27b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6350e27b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28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6350e27b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6350e27b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989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6350e27b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6350e27b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881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81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452ba429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452ba429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820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452ba429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452ba429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8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5c253be3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5c253be3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7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53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44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c93cbcf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dc93cbcf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71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6350e27b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6350e27b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16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6350e27b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6350e27b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21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6350e27b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6350e27b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58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50e27b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50e27b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678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6350e27b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6350e27b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1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subTitle" idx="2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44139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жизненный цикл проекта</a:t>
            </a:r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1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Курс “Жизненный цикл проекта”</a:t>
            </a:r>
            <a:endParaRPr sz="1000"/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300" y="996281"/>
            <a:ext cx="1869325" cy="31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</a:t>
            </a:r>
            <a:r>
              <a:rPr lang="ru">
                <a:solidFill>
                  <a:schemeClr val="dk1"/>
                </a:solidFill>
              </a:rPr>
              <a:t>3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1" name="Google Shape;301;p5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4572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Компания реализует различные ИТ-проекты для собственных нужд. Компания преследует стратегическую цель: </a:t>
            </a:r>
            <a:r>
              <a:rPr lang="ru" sz="1400" b="1">
                <a:solidFill>
                  <a:schemeClr val="accent1"/>
                </a:solidFill>
              </a:rPr>
              <a:t>автоматизировать все внутренние процессы</a:t>
            </a:r>
            <a:r>
              <a:rPr lang="ru" sz="1400">
                <a:solidFill>
                  <a:schemeClr val="dk1"/>
                </a:solidFill>
              </a:rPr>
              <a:t> и за счёт этого увеличить свой доход в следующем году на 20%.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Предполагается сделать это за счёт увеличения скорости обработки заказов, поступления информации и автоматизации рутинной работы.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5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650" y="1210200"/>
            <a:ext cx="2493600" cy="2505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</a:t>
            </a:r>
            <a:r>
              <a:rPr lang="ru">
                <a:solidFill>
                  <a:schemeClr val="dk1"/>
                </a:solidFill>
              </a:rPr>
              <a:t>3 (продолжение)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9" name="Google Shape;309;p5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sp>
        <p:nvSpPr>
          <p:cNvPr id="310" name="Google Shape;310;p5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8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2812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компании сейчас в работе следующие проекты: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Автоматизация финансовой системы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Автоматизация бухгалтерского учёт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Автоматизация учёта складских запасов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Автоматизация системы бюджетирования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Автоматизация логистических поставок товаров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Разработка внутреннего ПО для налаживания процесса документооборота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Доработка готового коробочного решения по внедрению системы оповещения о пожарах на складах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Разработка вэб-сайта для продвижения собственной продукции на 3-х языках: русский, английский и немецкий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Разработка мобильного приложения с возможностью купить или забронировать товары компании.</a:t>
            </a:r>
            <a:endParaRPr sz="1400">
              <a:solidFill>
                <a:schemeClr val="dk1"/>
              </a:solidFill>
            </a:endParaRPr>
          </a:p>
          <a:p>
            <a:pPr marL="457200" marR="28125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Доработка коробочного решения для автоматической подачи воды для тушения возгораний на складах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5073">
            <a:off x="6360467" y="450124"/>
            <a:ext cx="2484018" cy="249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Задание: разбираем кейс в группах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7" name="Google Shape;317;p5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5270400" cy="16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Соберите все вышеперечисленные проекты в портфель, программы, какие-то проекты могут остаться сами по себе без включения их в программу. Обоснуйте своё распределение проектов.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8" name="Google Shape;318;p5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319" name="Google Shape;3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3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w="9525" cap="flat" cmpd="sng">
            <a:solidFill>
              <a:srgbClr val="BA9B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IBM Plex Sans"/>
                <a:ea typeface="IBM Plex Sans"/>
                <a:cs typeface="IBM Plex Sans"/>
                <a:sym typeface="IBM Plex Sans"/>
              </a:rPr>
              <a:t>15 мин</a:t>
            </a:r>
            <a:endParaRPr sz="18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Кейс 3: общее обсуждение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6" name="Google Shape;326;p5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5270400" cy="16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Соберите все вышеперечисленные проекты в портфель, программы, какие-то проекты могут остаться сами по себе без включения их в программу. Обоснуйте своё распределение проектов.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w="9525" cap="flat" cmpd="sng">
            <a:solidFill>
              <a:srgbClr val="BA9B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IBM Plex Sans"/>
                <a:ea typeface="IBM Plex Sans"/>
                <a:cs typeface="IBM Plex Sans"/>
                <a:sym typeface="IBM Plex Sans"/>
              </a:rPr>
              <a:t>10 мин</a:t>
            </a:r>
            <a:endParaRPr sz="18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Домашнее задание – часть 1</a:t>
            </a:r>
            <a:endParaRPr dirty="0"/>
          </a:p>
        </p:txBody>
      </p:sp>
      <p:sp>
        <p:nvSpPr>
          <p:cNvPr id="340" name="Google Shape;340;p5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subTitle" idx="2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</a:rPr>
              <a:t>В компании есть проект по разработке внутреннего программного обеспечения для проектирования зданий и сооружений. Вас назначают Project manager-ом (далее – PM) на данный проект, а вашего коллегу из соответствующего отдела заказчика – Product owner-ом (далее – PO).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Опишите, что входит в обязанности PM и PO по данному проекту.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Кто из них будет отвечать за создание продукта?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dirty="0">
                <a:solidFill>
                  <a:schemeClr val="dk1"/>
                </a:solidFill>
              </a:rPr>
              <a:t>Опишите Жизненный цикл продукта и Жизненный цикл проекта.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25" y="3289100"/>
            <a:ext cx="1483500" cy="18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Домашнее задание – часть 2</a:t>
            </a:r>
            <a:endParaRPr dirty="0"/>
          </a:p>
        </p:txBody>
      </p:sp>
      <p:sp>
        <p:nvSpPr>
          <p:cNvPr id="340" name="Google Shape;340;p5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subTitle" idx="2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2. Напишите в комментарии к домашнему заданию ответы на следующие вопросы:</a:t>
            </a:r>
            <a:r>
              <a:rPr lang="ru-RU" dirty="0">
                <a:latin typeface="IBM Plex Sans" panose="020B0503050203000203" pitchFamily="34" charset="0"/>
              </a:rPr>
              <a:t/>
            </a:r>
            <a:br>
              <a:rPr lang="ru-RU" dirty="0">
                <a:latin typeface="IBM Plex Sans" panose="020B0503050203000203" pitchFamily="34" charset="0"/>
              </a:rPr>
            </a:br>
            <a:r>
              <a:rPr lang="ru-RU" dirty="0">
                <a:latin typeface="IBM Plex Sans" panose="020B0503050203000203" pitchFamily="34" charset="0"/>
              </a:rPr>
              <a:t/>
            </a:r>
            <a:br>
              <a:rPr lang="ru-RU" dirty="0">
                <a:latin typeface="IBM Plex Sans" panose="020B0503050203000203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-какую специализацию вы выбрали: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продакт</a:t>
            </a:r>
            <a:r>
              <a:rPr lang="ru-RU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-менеджер или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проджект</a:t>
            </a:r>
            <a:r>
              <a:rPr lang="ru-RU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- менеджер?</a:t>
            </a:r>
            <a:r>
              <a:rPr lang="ru-RU" dirty="0">
                <a:latin typeface="IBM Plex Sans" panose="020B0503050203000203" pitchFamily="34" charset="0"/>
              </a:rPr>
              <a:t/>
            </a:r>
            <a:br>
              <a:rPr lang="ru-RU" dirty="0">
                <a:latin typeface="IBM Plex Sans" panose="020B0503050203000203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-чего вы хотите добиться за счет обучения?</a:t>
            </a:r>
            <a:r>
              <a:rPr lang="ru-RU" dirty="0">
                <a:latin typeface="IBM Plex Sans" panose="020B0503050203000203" pitchFamily="34" charset="0"/>
              </a:rPr>
              <a:t/>
            </a:r>
            <a:br>
              <a:rPr lang="ru-RU" dirty="0">
                <a:latin typeface="IBM Plex Sans" panose="020B0503050203000203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-какие знания вы хотите получить и какие задачи хотите научиться решать?</a:t>
            </a:r>
            <a:r>
              <a:rPr lang="ru-RU" dirty="0">
                <a:latin typeface="IBM Plex Sans" panose="020B0503050203000203" pitchFamily="34" charset="0"/>
              </a:rPr>
              <a:t/>
            </a:r>
            <a:br>
              <a:rPr lang="ru-RU" dirty="0">
                <a:latin typeface="IBM Plex Sans" panose="020B0503050203000203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-топ-3 вакансии мечты (компания, должность, краткое описание)</a:t>
            </a:r>
            <a:endParaRPr dirty="0">
              <a:latin typeface="IBM Plex Sans" panose="020B0503050203000203" pitchFamily="34" charset="0"/>
            </a:endParaRPr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25" y="3289100"/>
            <a:ext cx="1483500" cy="185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97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внимание</a:t>
            </a:r>
            <a:endParaRPr/>
          </a:p>
        </p:txBody>
      </p:sp>
      <p:pic>
        <p:nvPicPr>
          <p:cNvPr id="360" name="Google Shape;360;p5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42158">
            <a:off x="5508187" y="1963725"/>
            <a:ext cx="707408" cy="69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0" name="Google Shape;210;p41"/>
          <p:cNvSpPr txBox="1">
            <a:spLocks noGrp="1"/>
          </p:cNvSpPr>
          <p:nvPr>
            <p:ph type="subTitle" idx="1"/>
          </p:nvPr>
        </p:nvSpPr>
        <p:spPr>
          <a:xfrm>
            <a:off x="540000" y="1188014"/>
            <a:ext cx="5426400" cy="243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Знакомство</a:t>
            </a:r>
            <a:endParaRPr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Quiz!</a:t>
            </a:r>
            <a:endParaRPr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lvl="0" indent="-3192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Групповое решение и обсуждение кейса 1</a:t>
            </a:r>
            <a:endParaRPr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192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Групповое решение и обсуждение кейса 2</a:t>
            </a:r>
            <a:endParaRPr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192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📌"/>
            </a:pPr>
            <a:r>
              <a:rPr lang="ru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Групповое решение и обсуждение кейса 3</a:t>
            </a:r>
            <a:endParaRPr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192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📌"/>
            </a:pPr>
            <a:r>
              <a:rPr lang="ru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212" name="Google Shape;212;p4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727" y="2321976"/>
            <a:ext cx="2984551" cy="23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 txBox="1"/>
          <p:nvPr/>
        </p:nvSpPr>
        <p:spPr>
          <a:xfrm rot="-622610">
            <a:off x="4291122" y="2803122"/>
            <a:ext cx="2669867" cy="110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QUIZ!</a:t>
            </a:r>
            <a:endParaRPr sz="6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2" name="Google Shape;242;p44"/>
          <p:cNvSpPr txBox="1"/>
          <p:nvPr/>
        </p:nvSpPr>
        <p:spPr>
          <a:xfrm rot="489937">
            <a:off x="1926183" y="257720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QUIZ!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3" name="Google Shape;243;p44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QUIZ!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9" name="Google Shape;249;p4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47253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Вас назначили Project Manager-ом на </a:t>
            </a:r>
            <a:r>
              <a:rPr lang="ru" sz="1400" b="1" dirty="0">
                <a:solidFill>
                  <a:srgbClr val="6654D9"/>
                </a:solidFill>
              </a:rPr>
              <a:t>проект по созданию мобильного приложения</a:t>
            </a:r>
            <a:r>
              <a:rPr lang="ru" sz="1400" dirty="0">
                <a:solidFill>
                  <a:schemeClr val="dk1"/>
                </a:solidFill>
              </a:rPr>
              <a:t> для компании автодилера (заказчик проекта). У заказчика есть идея – разработать мобильное приложение, в котором потенциальные клиенты смогут выбирать автомобили и бронировать их, внося небольшую сумму предоплаты.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chemeClr val="dk1"/>
                </a:solidFill>
              </a:rPr>
              <a:t>Заказчик предполагает выложить данное приложение в App Store и Google Play, а также в дальнейшем организовать актуализацию данных на ежедневной основе, чтобы вывести продукту в ТОП-10 приложений в своей сфере автобизнеса.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4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948" y="1854588"/>
            <a:ext cx="1985327" cy="19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Задание: разбираем кейс в группах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7" name="Google Shape;257;p4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4725300" cy="9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Опишите Жизненный цикл своего проекта, из каких фаз он состоит и что вам необходимо будет выполнить на каждой из этих фаз.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w="9525" cap="flat" cmpd="sng">
            <a:solidFill>
              <a:srgbClr val="BA9B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IBM Plex Sans"/>
                <a:ea typeface="IBM Plex Sans"/>
                <a:cs typeface="IBM Plex Sans"/>
                <a:sym typeface="IBM Plex Sans"/>
              </a:rPr>
              <a:t>15 мин</a:t>
            </a:r>
            <a:endParaRPr sz="18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Кейс 1: общее обсуждение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6" name="Google Shape;266;p4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4725300" cy="9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Опишите Жизненный цикл своего проекта, из каких фаз он состоит и что вам необходимо будет выполнить на каждой из этих фаз.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w="9525" cap="flat" cmpd="sng">
            <a:solidFill>
              <a:srgbClr val="BA9B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IBM Plex Sans"/>
                <a:ea typeface="IBM Plex Sans"/>
                <a:cs typeface="IBM Plex Sans"/>
                <a:sym typeface="IBM Plex Sans"/>
              </a:rPr>
              <a:t>10 мин</a:t>
            </a:r>
            <a:endParaRPr sz="18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</a:t>
            </a:r>
            <a:r>
              <a:rPr lang="ru">
                <a:solidFill>
                  <a:schemeClr val="dk1"/>
                </a:solidFill>
              </a:rPr>
              <a:t>2 (те же условия)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5" name="Google Shape;275;p48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47253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Вас назначили Project Manager-ом на </a:t>
            </a:r>
            <a:r>
              <a:rPr lang="ru" sz="1400" b="1">
                <a:solidFill>
                  <a:srgbClr val="6654D9"/>
                </a:solidFill>
              </a:rPr>
              <a:t>проект по созданию мобильного приложения</a:t>
            </a:r>
            <a:r>
              <a:rPr lang="ru" sz="1400">
                <a:solidFill>
                  <a:schemeClr val="dk1"/>
                </a:solidFill>
              </a:rPr>
              <a:t> для компании автодилера (заказчик проекта). У заказчика есть идея – разработать мобильное приложение, в котором потенциальные клиенты смогут выбирать автомобили и бронировать их, внося небольшую сумму предоплаты.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Заказчик предполагает выложить данное приложение в App Store и Google Play, а также в дальнейшем организовать актуализацию данных на ежедневной основе, чтобы вывести продукту в ТОП-10 приложений в своей сфере автобизнеса.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948" y="1854588"/>
            <a:ext cx="1985327" cy="19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Задание: разбираем кейс в группах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3" name="Google Shape;283;p4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5270400" cy="16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Опишите Жизненный цикл продукта проекта.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Из каких фаз будет состоять Жизненный цикл продукта?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Что Вам как Project Manager-у нужно будет сделать на каждой из этих фаз?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9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w="9525" cap="flat" cmpd="sng">
            <a:solidFill>
              <a:srgbClr val="BA9B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IBM Plex Sans"/>
                <a:ea typeface="IBM Plex Sans"/>
                <a:cs typeface="IBM Plex Sans"/>
                <a:sym typeface="IBM Plex Sans"/>
              </a:rPr>
              <a:t>15 мин</a:t>
            </a:r>
            <a:endParaRPr sz="18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Кейс 2: общее обсуждение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2" name="Google Shape;292;p5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5270400" cy="16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Опишите Жизненный цикл продукта проекта.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Из каких фаз будет состоять Жизненный цикл продукта?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Что Вам как Project Manager-у нужно будет сделать на каждой из этих фаз?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</a:t>
            </a:r>
            <a:endParaRPr/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0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w="9525" cap="flat" cmpd="sng">
            <a:solidFill>
              <a:srgbClr val="BA9B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IBM Plex Sans"/>
                <a:ea typeface="IBM Plex Sans"/>
                <a:cs typeface="IBM Plex Sans"/>
                <a:sym typeface="IBM Plex Sans"/>
              </a:rPr>
              <a:t>10 мин</a:t>
            </a:r>
            <a:endParaRPr sz="18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668</Words>
  <Application>Microsoft Office PowerPoint</Application>
  <PresentationFormat>Экран (16:9)</PresentationFormat>
  <Paragraphs>87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IBM Plex Sans SemiBold</vt:lpstr>
      <vt:lpstr>Arial</vt:lpstr>
      <vt:lpstr>Roboto</vt:lpstr>
      <vt:lpstr>IBM Plex Sans</vt:lpstr>
      <vt:lpstr>Simple Light</vt:lpstr>
      <vt:lpstr>Макет шаблона GB</vt:lpstr>
      <vt:lpstr>Что такое  жизненный цикл проекта</vt:lpstr>
      <vt:lpstr>План на сегодня</vt:lpstr>
      <vt:lpstr>Презентация PowerPoint</vt:lpstr>
      <vt:lpstr>Кейс 1</vt:lpstr>
      <vt:lpstr>Задание: разбираем кейс в группах</vt:lpstr>
      <vt:lpstr>Кейс 1: общее обсуждение</vt:lpstr>
      <vt:lpstr>Кейс 2 (те же условия)</vt:lpstr>
      <vt:lpstr>Задание: разбираем кейс в группах</vt:lpstr>
      <vt:lpstr>Кейс 2: общее обсуждение</vt:lpstr>
      <vt:lpstr>Кейс 3 </vt:lpstr>
      <vt:lpstr>Кейс 3 (продолжение) </vt:lpstr>
      <vt:lpstr>Задание: разбираем кейс в группах</vt:lpstr>
      <vt:lpstr>Кейс 3: общее обсуждение</vt:lpstr>
      <vt:lpstr>Ваши вопросы?</vt:lpstr>
      <vt:lpstr>Домашнее задание – часть 1</vt:lpstr>
      <vt:lpstr>Домашнее задание – часть 2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 жизненный цикл проекта</dc:title>
  <cp:lastModifiedBy>Гуменникова Анастасия</cp:lastModifiedBy>
  <cp:revision>3</cp:revision>
  <dcterms:modified xsi:type="dcterms:W3CDTF">2023-05-18T16:49:50Z</dcterms:modified>
</cp:coreProperties>
</file>